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256" r:id="rId2"/>
    <p:sldId id="313" r:id="rId3"/>
    <p:sldId id="314" r:id="rId4"/>
    <p:sldId id="704" r:id="rId5"/>
    <p:sldId id="827" r:id="rId6"/>
    <p:sldId id="930" r:id="rId7"/>
    <p:sldId id="747" r:id="rId8"/>
    <p:sldId id="752" r:id="rId9"/>
    <p:sldId id="841" r:id="rId10"/>
    <p:sldId id="843" r:id="rId11"/>
    <p:sldId id="844" r:id="rId12"/>
    <p:sldId id="845" r:id="rId13"/>
    <p:sldId id="846" r:id="rId14"/>
    <p:sldId id="847" r:id="rId15"/>
    <p:sldId id="849" r:id="rId16"/>
    <p:sldId id="850" r:id="rId17"/>
    <p:sldId id="851" r:id="rId18"/>
    <p:sldId id="852" r:id="rId19"/>
    <p:sldId id="853" r:id="rId20"/>
    <p:sldId id="855" r:id="rId21"/>
    <p:sldId id="854" r:id="rId22"/>
    <p:sldId id="859" r:id="rId23"/>
    <p:sldId id="860" r:id="rId24"/>
    <p:sldId id="929" r:id="rId25"/>
    <p:sldId id="861" r:id="rId26"/>
    <p:sldId id="856" r:id="rId27"/>
    <p:sldId id="863" r:id="rId28"/>
    <p:sldId id="862" r:id="rId29"/>
    <p:sldId id="864" r:id="rId30"/>
    <p:sldId id="865" r:id="rId31"/>
    <p:sldId id="866" r:id="rId32"/>
    <p:sldId id="867" r:id="rId33"/>
    <p:sldId id="868" r:id="rId34"/>
    <p:sldId id="869" r:id="rId35"/>
    <p:sldId id="870" r:id="rId36"/>
    <p:sldId id="871" r:id="rId37"/>
    <p:sldId id="274" r:id="rId38"/>
    <p:sldId id="298" r:id="rId39"/>
    <p:sldId id="297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0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Greedy algorithm gets a </a:t>
            </a:r>
            <a:r>
              <a:rPr lang="en-US" dirty="0" err="1"/>
              <a:t>makespan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dirty="0"/>
              <a:t> ≤ 2</a:t>
            </a:r>
            <a:r>
              <a:rPr lang="en-US" i="1" dirty="0"/>
              <a:t>T</a:t>
            </a:r>
            <a:r>
              <a:rPr lang="en-US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b="1" dirty="0"/>
                  <a:t>Proof:</a:t>
                </a:r>
              </a:p>
              <a:p>
                <a:pPr lvl="1"/>
                <a:r>
                  <a:rPr lang="en-US" dirty="0"/>
                  <a:t>Let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be the machine that get the maximum load </a:t>
                </a:r>
                <a:r>
                  <a:rPr lang="en-US" b="1" i="1" dirty="0"/>
                  <a:t>T</a:t>
                </a:r>
                <a:r>
                  <a:rPr lang="en-US" dirty="0"/>
                  <a:t> in the greedy assignment</a:t>
                </a:r>
              </a:p>
              <a:p>
                <a:pPr lvl="1"/>
                <a:r>
                  <a:rPr lang="en-US" dirty="0"/>
                  <a:t>Let </a:t>
                </a:r>
                <a:r>
                  <a:rPr lang="en-US" b="1" i="1" dirty="0"/>
                  <a:t>j</a:t>
                </a:r>
                <a:r>
                  <a:rPr lang="en-US" dirty="0"/>
                  <a:t> be the last job assigned to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endParaRPr lang="en-US" b="1" i="1" baseline="-25000" dirty="0"/>
              </a:p>
              <a:p>
                <a:pPr lvl="1"/>
                <a:r>
                  <a:rPr lang="en-US" dirty="0"/>
                  <a:t>When </a:t>
                </a:r>
                <a:r>
                  <a:rPr lang="en-US" b="1" i="1" dirty="0"/>
                  <a:t>j</a:t>
                </a:r>
                <a:r>
                  <a:rPr lang="en-US" dirty="0"/>
                  <a:t> was assigned to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, it had the smallest load of any machine, namely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–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j</a:t>
                </a:r>
                <a:endParaRPr lang="en-US" b="1" i="1" baseline="-25000" dirty="0"/>
              </a:p>
              <a:p>
                <a:pPr lvl="1"/>
                <a:r>
                  <a:rPr lang="en-US" dirty="0"/>
                  <a:t>Thus, every machine had load at least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–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j</a:t>
                </a:r>
                <a:endParaRPr lang="en-US" b="1" i="1" baseline="-250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52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But the optimal </a:t>
                </a:r>
                <a:r>
                  <a:rPr lang="en-US" dirty="0" err="1"/>
                  <a:t>makespan</a:t>
                </a:r>
                <a:r>
                  <a:rPr lang="en-US" dirty="0"/>
                  <a:t> must be at least as big as any job, 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, thus: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Since our </a:t>
                </a:r>
                <a:r>
                  <a:rPr lang="en-US" dirty="0" err="1"/>
                  <a:t>makespan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the proof is done.</a:t>
                </a:r>
              </a:p>
              <a:p>
                <a:pPr marL="118872" indent="0">
                  <a:buNone/>
                </a:pPr>
                <a:r>
                  <a:rPr lang="en-US" dirty="0"/>
                  <a:t>∎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89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687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Improved approximation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We use a similar greedy algorithm</a:t>
                </a:r>
              </a:p>
              <a:p>
                <a:r>
                  <a:rPr lang="en-US" dirty="0"/>
                  <a:t>However, we first sort all the jobs in descending order</a:t>
                </a:r>
              </a:p>
              <a:p>
                <a:r>
                  <a:rPr lang="en-US" dirty="0"/>
                  <a:t>Now, </a:t>
                </a:r>
                <a:r>
                  <a:rPr lang="en-US" b="1" i="1" dirty="0"/>
                  <a:t>t</a:t>
                </a:r>
                <a:r>
                  <a:rPr lang="en-US" baseline="-25000" dirty="0"/>
                  <a:t>1</a:t>
                </a:r>
                <a:r>
                  <a:rPr lang="en-US" dirty="0"/>
                  <a:t> ≥ </a:t>
                </a:r>
                <a:r>
                  <a:rPr lang="en-US" b="1" i="1" dirty="0"/>
                  <a:t>t</a:t>
                </a:r>
                <a:r>
                  <a:rPr lang="en-US" baseline="-25000" dirty="0"/>
                  <a:t>2</a:t>
                </a:r>
                <a:r>
                  <a:rPr lang="en-US" dirty="0"/>
                  <a:t> ≥ … ≥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n</a:t>
                </a:r>
                <a:endParaRPr lang="en-US" b="1" i="1" baseline="-25000" dirty="0"/>
              </a:p>
              <a:p>
                <a:r>
                  <a:rPr lang="en-US" dirty="0"/>
                  <a:t>If there are </a:t>
                </a:r>
                <a:r>
                  <a:rPr lang="en-US" b="1" i="1" dirty="0"/>
                  <a:t>m</a:t>
                </a:r>
                <a:r>
                  <a:rPr lang="en-US" dirty="0"/>
                  <a:t> jobs or fewer, our algorithm will be optimal, since each machine will get at most one job</a:t>
                </a:r>
              </a:p>
              <a:p>
                <a:r>
                  <a:rPr lang="en-US" dirty="0"/>
                  <a:t>If there are more than </a:t>
                </a:r>
                <a:r>
                  <a:rPr lang="en-US" b="1" i="1" dirty="0"/>
                  <a:t>m</a:t>
                </a:r>
                <a:r>
                  <a:rPr lang="en-US" dirty="0"/>
                  <a:t> jobs,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Consider the first </a:t>
                </a:r>
                <a:r>
                  <a:rPr lang="en-US" b="1" i="1" dirty="0"/>
                  <a:t>m</a:t>
                </a:r>
                <a:r>
                  <a:rPr lang="en-US" dirty="0"/>
                  <a:t> + 1 sorted jobs.</a:t>
                </a:r>
              </a:p>
              <a:p>
                <a:pPr lvl="1"/>
                <a:r>
                  <a:rPr lang="en-US" dirty="0"/>
                  <a:t>Each takes at least </a:t>
                </a:r>
                <a:r>
                  <a:rPr lang="en-US" b="1" i="1" dirty="0"/>
                  <a:t>t</a:t>
                </a:r>
                <a:r>
                  <a:rPr lang="en-US" b="1" i="1" baseline="-25000" dirty="0"/>
                  <a:t>m</a:t>
                </a:r>
                <a:r>
                  <a:rPr lang="en-US" baseline="-25000" dirty="0"/>
                  <a:t>+1</a:t>
                </a:r>
                <a:r>
                  <a:rPr lang="en-US" dirty="0"/>
                  <a:t> time.  Since there are at least </a:t>
                </a:r>
                <a:r>
                  <a:rPr lang="en-US" b="1" i="1" dirty="0"/>
                  <a:t>m</a:t>
                </a:r>
                <a:r>
                  <a:rPr lang="en-US" dirty="0"/>
                  <a:t> + 1 jobs and only </a:t>
                </a:r>
                <a:r>
                  <a:rPr lang="en-US" b="1" i="1" dirty="0"/>
                  <a:t>m</a:t>
                </a:r>
                <a:r>
                  <a:rPr lang="en-US" dirty="0"/>
                  <a:t> machines, one machine will get at least two of these jobs.</a:t>
                </a:r>
              </a:p>
              <a:p>
                <a:pPr lvl="1"/>
                <a:r>
                  <a:rPr lang="en-US" dirty="0"/>
                  <a:t>That machine will have processing time at least 2</a:t>
                </a:r>
                <a:r>
                  <a:rPr lang="en-US" b="1" i="1" dirty="0"/>
                  <a:t>t</a:t>
                </a:r>
                <a:r>
                  <a:rPr lang="en-US" b="1" i="1" baseline="-25000" dirty="0"/>
                  <a:t>m</a:t>
                </a:r>
                <a:r>
                  <a:rPr lang="en-US" baseline="-25000" dirty="0"/>
                  <a:t>+1</a:t>
                </a:r>
                <a:r>
                  <a:rPr lang="en-US" dirty="0"/>
                  <a:t>.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81" r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3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09600" y="228600"/>
                <a:ext cx="10972800" cy="911352"/>
              </a:xfrm>
            </p:spPr>
            <p:txBody>
              <a:bodyPr>
                <a:noAutofit/>
              </a:bodyPr>
              <a:lstStyle/>
              <a:p>
                <a:r>
                  <a:rPr lang="en-US" sz="3600" dirty="0"/>
                  <a:t>Sorted greedy algorithm gets a </a:t>
                </a:r>
                <a:r>
                  <a:rPr lang="en-US" sz="3600" dirty="0" err="1"/>
                  <a:t>makespan</a:t>
                </a:r>
                <a:r>
                  <a:rPr lang="en-US" sz="3600" dirty="0"/>
                  <a:t> </a:t>
                </a:r>
                <a:r>
                  <a:rPr lang="en-US" sz="3600" i="1" dirty="0"/>
                  <a:t>T</a:t>
                </a:r>
                <a:r>
                  <a:rPr lang="en-US" sz="3600" dirty="0"/>
                  <a:t>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i="1" dirty="0"/>
                  <a:t>T</a:t>
                </a:r>
                <a:r>
                  <a:rPr lang="en-US" sz="3600" dirty="0"/>
                  <a:t>* 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09600" y="228600"/>
                <a:ext cx="10972800" cy="91135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b="1" dirty="0"/>
                  <a:t>Proof:</a:t>
                </a:r>
              </a:p>
              <a:p>
                <a:pPr lvl="1"/>
                <a:r>
                  <a:rPr lang="en-US" dirty="0"/>
                  <a:t>Let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be the machine that get the maximum load </a:t>
                </a:r>
                <a:r>
                  <a:rPr lang="en-US" b="1" i="1" dirty="0"/>
                  <a:t>T</a:t>
                </a:r>
                <a:r>
                  <a:rPr lang="en-US" dirty="0"/>
                  <a:t> in the greedy assignment</a:t>
                </a:r>
              </a:p>
              <a:p>
                <a:pPr lvl="1"/>
                <a:r>
                  <a:rPr lang="en-US" dirty="0"/>
                  <a:t>Let </a:t>
                </a:r>
                <a:r>
                  <a:rPr lang="en-US" b="1" i="1" dirty="0"/>
                  <a:t>j</a:t>
                </a:r>
                <a:r>
                  <a:rPr lang="en-US" dirty="0"/>
                  <a:t> be the last job assigned to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, and assume that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has at least 2 jobs</a:t>
                </a:r>
              </a:p>
              <a:p>
                <a:pPr lvl="1"/>
                <a:r>
                  <a:rPr lang="en-US" dirty="0"/>
                  <a:t>When </a:t>
                </a:r>
                <a:r>
                  <a:rPr lang="en-US" b="1" i="1" dirty="0"/>
                  <a:t>j</a:t>
                </a:r>
                <a:r>
                  <a:rPr lang="en-US" dirty="0"/>
                  <a:t> was assigned to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, it had the smallest load of any machine, namely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–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j</a:t>
                </a:r>
                <a:endParaRPr lang="en-US" b="1" i="1" baseline="-25000" dirty="0"/>
              </a:p>
              <a:p>
                <a:pPr lvl="1"/>
                <a:r>
                  <a:rPr lang="en-US" dirty="0"/>
                  <a:t>Thus, every machine had load at least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–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j</a:t>
                </a:r>
                <a:endParaRPr lang="en-US" b="1" i="1" baseline="-250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1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34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Note that </a:t>
                </a:r>
                <a:r>
                  <a:rPr lang="en-US" b="1" i="1" dirty="0"/>
                  <a:t>j</a:t>
                </a:r>
                <a:r>
                  <a:rPr lang="en-US" dirty="0"/>
                  <a:t> ≥ </a:t>
                </a:r>
                <a:r>
                  <a:rPr lang="en-US" b="1" i="1" dirty="0"/>
                  <a:t>m</a:t>
                </a:r>
                <a:r>
                  <a:rPr lang="en-US" dirty="0"/>
                  <a:t> + 1, since the first </a:t>
                </a:r>
                <a:r>
                  <a:rPr lang="en-US" b="1" i="1" dirty="0"/>
                  <a:t>m</a:t>
                </a:r>
                <a:r>
                  <a:rPr lang="en-US" dirty="0"/>
                  <a:t> jobs will be put on </a:t>
                </a:r>
                <a:r>
                  <a:rPr lang="en-US" b="1" i="1" dirty="0"/>
                  <a:t>m</a:t>
                </a:r>
                <a:r>
                  <a:rPr lang="en-US" dirty="0"/>
                  <a:t> different machines</a:t>
                </a:r>
              </a:p>
              <a:p>
                <a:r>
                  <a:rPr lang="en-US" dirty="0"/>
                  <a:t>Thus,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But the optimal </a:t>
                </a:r>
                <a:r>
                  <a:rPr lang="en-US" dirty="0" err="1"/>
                  <a:t>makespan</a:t>
                </a:r>
                <a:r>
                  <a:rPr lang="en-US" dirty="0"/>
                  <a:t> must be at least as big as any job, 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, thus: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Since our </a:t>
                </a:r>
                <a:r>
                  <a:rPr lang="en-US" dirty="0" err="1"/>
                  <a:t>makespan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the proof is done.</a:t>
                </a:r>
              </a:p>
              <a:p>
                <a:pPr marL="118872" indent="0">
                  <a:buNone/>
                </a:pPr>
                <a:r>
                  <a:rPr lang="en-US" dirty="0"/>
                  <a:t>∎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44" t="-132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1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set </a:t>
            </a:r>
            <a:r>
              <a:rPr lang="en-US" b="1" i="1" dirty="0"/>
              <a:t>S</a:t>
            </a:r>
            <a:r>
              <a:rPr lang="en-US" dirty="0"/>
              <a:t> of </a:t>
            </a:r>
            <a:r>
              <a:rPr lang="en-US" b="1" i="1" dirty="0"/>
              <a:t>n</a:t>
            </a:r>
            <a:r>
              <a:rPr lang="en-US" dirty="0"/>
              <a:t> sites, like towns</a:t>
            </a:r>
          </a:p>
          <a:p>
            <a:r>
              <a:rPr lang="en-US" dirty="0"/>
              <a:t>We want to build </a:t>
            </a:r>
            <a:r>
              <a:rPr lang="en-US" b="1" i="1" dirty="0"/>
              <a:t>k</a:t>
            </a:r>
            <a:r>
              <a:rPr lang="en-US" dirty="0"/>
              <a:t> centers, like Starbucks</a:t>
            </a:r>
          </a:p>
          <a:p>
            <a:r>
              <a:rPr lang="en-US" dirty="0"/>
              <a:t>We want to minimize the distance from a site to its closest facility, called the </a:t>
            </a:r>
            <a:r>
              <a:rPr lang="en-US" b="1" dirty="0"/>
              <a:t>covering radius</a:t>
            </a:r>
          </a:p>
          <a:p>
            <a:r>
              <a:rPr lang="en-US" dirty="0"/>
              <a:t>Distances obey the following rules:</a:t>
            </a:r>
          </a:p>
          <a:p>
            <a:pPr lvl="1"/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/>
              <a:t>s</a:t>
            </a:r>
            <a:r>
              <a:rPr lang="en-US" dirty="0"/>
              <a:t>) = 0</a:t>
            </a:r>
          </a:p>
          <a:p>
            <a:pPr lvl="1"/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u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dirty="0"/>
              <a:t>) =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v</a:t>
            </a:r>
            <a:r>
              <a:rPr lang="en-US" dirty="0"/>
              <a:t>, </a:t>
            </a:r>
            <a:r>
              <a:rPr lang="en-US" b="1" i="1" dirty="0"/>
              <a:t>u</a:t>
            </a:r>
            <a:r>
              <a:rPr lang="en-US" dirty="0"/>
              <a:t>)</a:t>
            </a:r>
          </a:p>
          <a:p>
            <a:pPr lvl="1"/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, </a:t>
            </a:r>
            <a:r>
              <a:rPr lang="en-US" b="1" i="1" dirty="0"/>
              <a:t>y</a:t>
            </a:r>
            <a:r>
              <a:rPr lang="en-US" dirty="0"/>
              <a:t>) +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y</a:t>
            </a:r>
            <a:r>
              <a:rPr lang="en-US" dirty="0"/>
              <a:t>, </a:t>
            </a:r>
            <a:r>
              <a:rPr lang="en-US" b="1" i="1" dirty="0"/>
              <a:t>z</a:t>
            </a:r>
            <a:r>
              <a:rPr lang="en-US" dirty="0"/>
              <a:t>) ≥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, </a:t>
            </a:r>
            <a:r>
              <a:rPr lang="en-US" b="1" i="1" dirty="0"/>
              <a:t>z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063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greedy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Put one facility in the middle of all the cities</a:t>
            </a:r>
          </a:p>
          <a:p>
            <a:r>
              <a:rPr lang="en-US" dirty="0"/>
              <a:t>Keep adding centers to reduce the worst outlier</a:t>
            </a:r>
          </a:p>
          <a:p>
            <a:r>
              <a:rPr lang="en-US" dirty="0"/>
              <a:t>First, it's not clear how to pick later centers</a:t>
            </a:r>
          </a:p>
          <a:p>
            <a:r>
              <a:rPr lang="en-US" dirty="0"/>
              <a:t>Second, we can show that this could be arbitrarily bad with 2 cities and 2 centers</a:t>
            </a:r>
          </a:p>
          <a:p>
            <a:pPr lvl="1"/>
            <a:r>
              <a:rPr lang="en-US" dirty="0"/>
              <a:t>First Starbucks would go right between the two cities</a:t>
            </a:r>
          </a:p>
          <a:p>
            <a:pPr lvl="1"/>
            <a:r>
              <a:rPr lang="en-US" dirty="0"/>
              <a:t>Second one would go…where?</a:t>
            </a:r>
          </a:p>
          <a:p>
            <a:pPr lvl="1"/>
            <a:r>
              <a:rPr lang="en-US" dirty="0"/>
              <a:t>Obviously, the best locations would be right on top of the cities</a:t>
            </a:r>
          </a:p>
        </p:txBody>
      </p:sp>
    </p:spTree>
    <p:extLst>
      <p:ext uri="{BB962C8B-B14F-4D97-AF65-F5344CB8AC3E}">
        <p14:creationId xmlns:p14="http://schemas.microsoft.com/office/powerpoint/2010/main" val="321561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Insight for better greedy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that we knew that the maximum radius of cover was </a:t>
            </a:r>
            <a:r>
              <a:rPr lang="en-US" b="1" i="1" dirty="0"/>
              <a:t>r</a:t>
            </a:r>
          </a:p>
          <a:p>
            <a:r>
              <a:rPr lang="en-US" dirty="0"/>
              <a:t>We could use this knowledge to get a covering radius of no more than 2</a:t>
            </a:r>
            <a:r>
              <a:rPr lang="en-US" b="1" i="1" dirty="0"/>
              <a:t>r</a:t>
            </a:r>
          </a:p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Pick any city, put a Starbucks there</a:t>
            </a:r>
          </a:p>
          <a:p>
            <a:pPr lvl="1"/>
            <a:r>
              <a:rPr lang="en-US" dirty="0"/>
              <a:t>Remove any cities within 2</a:t>
            </a:r>
            <a:r>
              <a:rPr lang="en-US" b="1" i="1" dirty="0"/>
              <a:t>r</a:t>
            </a:r>
            <a:r>
              <a:rPr lang="en-US" dirty="0"/>
              <a:t> of the city</a:t>
            </a:r>
          </a:p>
          <a:p>
            <a:pPr lvl="1"/>
            <a:r>
              <a:rPr lang="en-US" dirty="0"/>
              <a:t>Keep going as long as there are cities in the set</a:t>
            </a:r>
          </a:p>
        </p:txBody>
      </p:sp>
    </p:spTree>
    <p:extLst>
      <p:ext uri="{BB962C8B-B14F-4D97-AF65-F5344CB8AC3E}">
        <p14:creationId xmlns:p14="http://schemas.microsoft.com/office/powerpoint/2010/main" val="206615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more than </a:t>
            </a:r>
            <a:r>
              <a:rPr lang="en-US" i="1" dirty="0"/>
              <a:t>k</a:t>
            </a:r>
            <a:r>
              <a:rPr lang="en-US" dirty="0"/>
              <a:t> centers are returned, the best covering radius &gt; </a:t>
            </a:r>
            <a:r>
              <a:rPr lang="en-US" i="1" dirty="0"/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dirty="0"/>
                  <a:t>Proof by contradiction:</a:t>
                </a:r>
              </a:p>
              <a:p>
                <a:pPr lvl="1"/>
                <a:r>
                  <a:rPr lang="en-US" dirty="0"/>
                  <a:t>Suppose the opposite, that the algorithm returns more than </a:t>
                </a:r>
                <a:r>
                  <a:rPr lang="en-US" b="1" i="1" dirty="0"/>
                  <a:t>k</a:t>
                </a:r>
                <a:r>
                  <a:rPr lang="en-US" dirty="0"/>
                  <a:t>, but for optimal sites </a:t>
                </a:r>
                <a:r>
                  <a:rPr lang="en-US" b="1" i="1" dirty="0"/>
                  <a:t>C</a:t>
                </a:r>
                <a:r>
                  <a:rPr lang="en-US" dirty="0"/>
                  <a:t>* of size </a:t>
                </a:r>
                <a:r>
                  <a:rPr lang="en-US" b="1" i="1" dirty="0"/>
                  <a:t>k</a:t>
                </a:r>
                <a:r>
                  <a:rPr lang="en-US" dirty="0"/>
                  <a:t>, the covering radius </a:t>
                </a:r>
                <a:r>
                  <a:rPr lang="en-US" b="1" i="1" dirty="0"/>
                  <a:t>r</a:t>
                </a:r>
                <a:r>
                  <a:rPr lang="en-US" dirty="0"/>
                  <a:t>(</a:t>
                </a:r>
                <a:r>
                  <a:rPr lang="en-US" b="1" i="1" dirty="0"/>
                  <a:t>C</a:t>
                </a:r>
                <a:r>
                  <a:rPr lang="en-US" dirty="0"/>
                  <a:t>*) ≤ </a:t>
                </a:r>
                <a:r>
                  <a:rPr lang="en-US" b="1" i="1" dirty="0"/>
                  <a:t>r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Now we want to consider the elements </a:t>
                </a:r>
                <a:r>
                  <a:rPr lang="en-US" b="1" i="1" dirty="0"/>
                  <a:t>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C</a:t>
                </a:r>
                <a:r>
                  <a:rPr lang="en-US" dirty="0"/>
                  <a:t>, the sites returned by the algorithm, and the elements </a:t>
                </a:r>
                <a:r>
                  <a:rPr lang="en-US" b="1" i="1" dirty="0"/>
                  <a:t>c</a:t>
                </a:r>
                <a:r>
                  <a:rPr lang="en-US" dirty="0"/>
                  <a:t>*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C</a:t>
                </a:r>
                <a:r>
                  <a:rPr lang="en-US" dirty="0"/>
                  <a:t>*, the optimal sites.</a:t>
                </a:r>
              </a:p>
              <a:p>
                <a:pPr lvl="1"/>
                <a:r>
                  <a:rPr lang="en-US" dirty="0"/>
                  <a:t>Say that centers </a:t>
                </a:r>
                <a:r>
                  <a:rPr lang="en-US" b="1" i="1" dirty="0"/>
                  <a:t>c</a:t>
                </a:r>
                <a:r>
                  <a:rPr lang="en-US" dirty="0"/>
                  <a:t> and </a:t>
                </a:r>
                <a:r>
                  <a:rPr lang="en-US" b="1" i="1" dirty="0"/>
                  <a:t>c</a:t>
                </a:r>
                <a:r>
                  <a:rPr lang="en-US" dirty="0"/>
                  <a:t>* are </a:t>
                </a:r>
                <a:r>
                  <a:rPr lang="en-US" b="1" dirty="0"/>
                  <a:t>close</a:t>
                </a:r>
                <a:r>
                  <a:rPr lang="en-US" dirty="0"/>
                  <a:t> if </a:t>
                </a:r>
                <a:r>
                  <a:rPr lang="en-US" b="1" i="1" dirty="0"/>
                  <a:t>d</a:t>
                </a:r>
                <a:r>
                  <a:rPr lang="en-US" dirty="0"/>
                  <a:t>(</a:t>
                </a:r>
                <a:r>
                  <a:rPr lang="en-US" b="1" i="1" dirty="0"/>
                  <a:t>c</a:t>
                </a:r>
                <a:r>
                  <a:rPr lang="en-US" dirty="0"/>
                  <a:t>, </a:t>
                </a:r>
                <a:r>
                  <a:rPr lang="en-US" b="1" i="1" dirty="0"/>
                  <a:t>c</a:t>
                </a:r>
                <a:r>
                  <a:rPr lang="en-US" dirty="0"/>
                  <a:t>*) ≤ </a:t>
                </a:r>
                <a:r>
                  <a:rPr lang="en-US" b="1" i="1" dirty="0"/>
                  <a:t>r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Every center </a:t>
                </a:r>
                <a:r>
                  <a:rPr lang="en-US" b="1" i="1" dirty="0"/>
                  <a:t>c</a:t>
                </a:r>
                <a:r>
                  <a:rPr lang="en-US" dirty="0"/>
                  <a:t> was a site in the original problem, so there has to be at least one center </a:t>
                </a:r>
                <a:r>
                  <a:rPr lang="en-US" b="1" i="1" dirty="0"/>
                  <a:t>c</a:t>
                </a:r>
                <a:r>
                  <a:rPr lang="en-US" dirty="0"/>
                  <a:t>* that is close.</a:t>
                </a:r>
              </a:p>
              <a:p>
                <a:pPr lvl="1"/>
                <a:r>
                  <a:rPr lang="en-US" dirty="0"/>
                  <a:t>We want to show that no optimal center </a:t>
                </a:r>
                <a:r>
                  <a:rPr lang="en-US" b="1" i="1" dirty="0"/>
                  <a:t>c</a:t>
                </a:r>
                <a:r>
                  <a:rPr lang="en-US" dirty="0"/>
                  <a:t>* can be close to two different greedy centers </a:t>
                </a:r>
                <a:r>
                  <a:rPr lang="en-US" b="1" i="1" dirty="0"/>
                  <a:t>c</a:t>
                </a:r>
                <a:r>
                  <a:rPr lang="en-US" dirty="0"/>
                  <a:t> and </a:t>
                </a:r>
                <a:r>
                  <a:rPr lang="en-US" b="1" i="1" dirty="0"/>
                  <a:t>c</a:t>
                </a:r>
                <a:r>
                  <a:rPr lang="en-US" i="1" dirty="0"/>
                  <a:t>'</a:t>
                </a:r>
                <a:r>
                  <a:rPr lang="en-US" dirty="0"/>
                  <a:t>.</a:t>
                </a:r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1500" b="-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408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By the design of our algorithm, all centers </a:t>
                </a:r>
                <a:r>
                  <a:rPr lang="en-US" b="1" i="1" dirty="0"/>
                  <a:t>c</a:t>
                </a:r>
                <a:r>
                  <a:rPr lang="en-US" dirty="0"/>
                  <a:t>,</a:t>
                </a:r>
                <a:r>
                  <a:rPr lang="en-US" b="1" i="1" dirty="0"/>
                  <a:t> c</a:t>
                </a:r>
                <a:r>
                  <a:rPr lang="en-US" i="1" dirty="0"/>
                  <a:t>'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C</a:t>
                </a:r>
                <a:r>
                  <a:rPr lang="en-US" dirty="0"/>
                  <a:t> are more than 2</a:t>
                </a:r>
                <a:r>
                  <a:rPr lang="en-US" b="1" i="1" dirty="0"/>
                  <a:t>r</a:t>
                </a:r>
                <a:r>
                  <a:rPr lang="en-US" dirty="0"/>
                  <a:t> away from each other.</a:t>
                </a:r>
              </a:p>
              <a:p>
                <a:r>
                  <a:rPr lang="en-US" dirty="0"/>
                  <a:t>Because of the triangle inequality, </a:t>
                </a:r>
                <a:r>
                  <a:rPr lang="en-US" b="1" i="1" dirty="0"/>
                  <a:t>d</a:t>
                </a:r>
                <a:r>
                  <a:rPr lang="en-US" dirty="0"/>
                  <a:t>(</a:t>
                </a:r>
                <a:r>
                  <a:rPr lang="en-US" b="1" i="1" dirty="0"/>
                  <a:t>c</a:t>
                </a:r>
                <a:r>
                  <a:rPr lang="en-US" dirty="0"/>
                  <a:t>, </a:t>
                </a:r>
                <a:r>
                  <a:rPr lang="en-US" b="1" i="1" dirty="0"/>
                  <a:t>c</a:t>
                </a:r>
                <a:r>
                  <a:rPr lang="en-US" dirty="0"/>
                  <a:t>*) + </a:t>
                </a:r>
                <a:r>
                  <a:rPr lang="en-US" b="1" i="1" dirty="0"/>
                  <a:t>d</a:t>
                </a:r>
                <a:r>
                  <a:rPr lang="en-US" dirty="0"/>
                  <a:t>(</a:t>
                </a:r>
                <a:r>
                  <a:rPr lang="en-US" b="1" i="1" dirty="0"/>
                  <a:t>c</a:t>
                </a:r>
                <a:r>
                  <a:rPr lang="en-US" dirty="0"/>
                  <a:t>*, </a:t>
                </a:r>
                <a:r>
                  <a:rPr lang="en-US" b="1" i="1" dirty="0"/>
                  <a:t>c</a:t>
                </a:r>
                <a:r>
                  <a:rPr lang="en-US" i="1" dirty="0"/>
                  <a:t>'</a:t>
                </a:r>
                <a:r>
                  <a:rPr lang="en-US" dirty="0"/>
                  <a:t>) ≥ </a:t>
                </a:r>
                <a:r>
                  <a:rPr lang="en-US" b="1" i="1" dirty="0"/>
                  <a:t>d</a:t>
                </a:r>
                <a:r>
                  <a:rPr lang="en-US" dirty="0"/>
                  <a:t>(</a:t>
                </a:r>
                <a:r>
                  <a:rPr lang="en-US" b="1" i="1" dirty="0"/>
                  <a:t>c</a:t>
                </a:r>
                <a:r>
                  <a:rPr lang="en-US" dirty="0"/>
                  <a:t>, </a:t>
                </a:r>
                <a:r>
                  <a:rPr lang="en-US" b="1" i="1" dirty="0"/>
                  <a:t>c</a:t>
                </a:r>
                <a:r>
                  <a:rPr lang="en-US" i="1" dirty="0"/>
                  <a:t>'</a:t>
                </a:r>
                <a:r>
                  <a:rPr lang="en-US" dirty="0"/>
                  <a:t>) &gt; 2</a:t>
                </a:r>
                <a:r>
                  <a:rPr lang="en-US" b="1" i="1" dirty="0"/>
                  <a:t>r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Thus, no </a:t>
                </a:r>
                <a:r>
                  <a:rPr lang="en-US" b="1" i="1" dirty="0"/>
                  <a:t>c</a:t>
                </a:r>
                <a:r>
                  <a:rPr lang="en-US" dirty="0"/>
                  <a:t>* could be within </a:t>
                </a:r>
                <a:r>
                  <a:rPr lang="en-US" b="1" i="1" dirty="0"/>
                  <a:t>r</a:t>
                </a:r>
                <a:r>
                  <a:rPr lang="en-US" dirty="0"/>
                  <a:t> of both without breaking this inequality.</a:t>
                </a:r>
              </a:p>
              <a:p>
                <a:r>
                  <a:rPr lang="en-US" dirty="0"/>
                  <a:t>That means every </a:t>
                </a:r>
                <a:r>
                  <a:rPr lang="en-US" b="1" i="1" dirty="0"/>
                  <a:t>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C </a:t>
                </a:r>
                <a:r>
                  <a:rPr lang="en-US" dirty="0"/>
                  <a:t>must have at least one close </a:t>
                </a:r>
                <a:r>
                  <a:rPr lang="en-US" b="1" i="1" dirty="0"/>
                  <a:t>c</a:t>
                </a:r>
                <a:r>
                  <a:rPr lang="en-US" dirty="0"/>
                  <a:t>* that no other </a:t>
                </a:r>
                <a:r>
                  <a:rPr lang="en-US" b="1" i="1" dirty="0"/>
                  <a:t>c'</a:t>
                </a:r>
                <a:r>
                  <a:rPr lang="en-US" dirty="0"/>
                  <a:t> does.</a:t>
                </a:r>
              </a:p>
              <a:p>
                <a:r>
                  <a:rPr lang="en-US" dirty="0"/>
                  <a:t>Thus, each </a:t>
                </a:r>
                <a:r>
                  <a:rPr lang="en-US" b="1" i="1" dirty="0"/>
                  <a:t>c</a:t>
                </a:r>
                <a:r>
                  <a:rPr lang="en-US" dirty="0"/>
                  <a:t> has exactly one </a:t>
                </a:r>
                <a:r>
                  <a:rPr lang="en-US" b="1" i="1" dirty="0"/>
                  <a:t>c</a:t>
                </a:r>
                <a:r>
                  <a:rPr lang="en-US" dirty="0"/>
                  <a:t>* not shared by any other, making |</a:t>
                </a:r>
                <a:r>
                  <a:rPr lang="en-US" b="1" i="1" dirty="0"/>
                  <a:t>C</a:t>
                </a:r>
                <a:r>
                  <a:rPr lang="en-US" dirty="0"/>
                  <a:t>*| ≥ |</a:t>
                </a:r>
                <a:r>
                  <a:rPr lang="en-US" b="1" i="1" dirty="0"/>
                  <a:t>C</a:t>
                </a:r>
                <a:r>
                  <a:rPr lang="en-US" dirty="0"/>
                  <a:t>| &gt; </a:t>
                </a:r>
                <a:r>
                  <a:rPr lang="en-US" b="1" i="1" dirty="0"/>
                  <a:t>k</a:t>
                </a:r>
                <a:r>
                  <a:rPr lang="en-US" dirty="0"/>
                  <a:t>, contradicting the assumption that </a:t>
                </a:r>
                <a:r>
                  <a:rPr lang="en-US" b="1" i="1" dirty="0"/>
                  <a:t>C</a:t>
                </a:r>
                <a:r>
                  <a:rPr lang="en-US" dirty="0"/>
                  <a:t>* has at most </a:t>
                </a:r>
                <a:r>
                  <a:rPr lang="en-US" b="1" i="1" dirty="0"/>
                  <a:t>k</a:t>
                </a:r>
                <a:r>
                  <a:rPr lang="en-US" dirty="0"/>
                  <a:t> centers.</a:t>
                </a:r>
              </a:p>
              <a:p>
                <a:pPr marL="118872" indent="0">
                  <a:buNone/>
                </a:pPr>
                <a:r>
                  <a:rPr lang="en-US" dirty="0"/>
                  <a:t>∎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6" t="-2372" r="-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781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A little bit about computability</a:t>
            </a:r>
          </a:p>
          <a:p>
            <a:r>
              <a:rPr lang="en-US" dirty="0"/>
              <a:t>Approximation algorithms</a:t>
            </a:r>
          </a:p>
          <a:p>
            <a:r>
              <a:rPr lang="en-US" dirty="0"/>
              <a:t>Started load balancing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knowing </a:t>
            </a:r>
            <a:r>
              <a:rPr lang="en-US" i="1" dirty="0"/>
              <a:t>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</a:t>
            </a:r>
            <a:r>
              <a:rPr lang="en-US" b="1" i="1" dirty="0"/>
              <a:t>r</a:t>
            </a:r>
            <a:r>
              <a:rPr lang="en-US" dirty="0"/>
              <a:t> &gt; 0 and </a:t>
            </a:r>
            <a:r>
              <a:rPr lang="en-US" b="1" i="1" dirty="0"/>
              <a:t>r</a:t>
            </a:r>
            <a:r>
              <a:rPr lang="en-US" dirty="0"/>
              <a:t> is less than or equal to maximum distance between any two sites</a:t>
            </a:r>
          </a:p>
          <a:p>
            <a:pPr lvl="1"/>
            <a:r>
              <a:rPr lang="en-US" dirty="0"/>
              <a:t>We could binary search between those two values</a:t>
            </a:r>
          </a:p>
          <a:p>
            <a:r>
              <a:rPr lang="en-US" dirty="0"/>
              <a:t>Instead, our algorithm that magically knew </a:t>
            </a:r>
            <a:r>
              <a:rPr lang="en-US" b="1" i="1" dirty="0"/>
              <a:t>r</a:t>
            </a:r>
            <a:r>
              <a:rPr lang="en-US" dirty="0"/>
              <a:t> only used it to pick sites 2</a:t>
            </a:r>
            <a:r>
              <a:rPr lang="en-US" b="1" i="1" dirty="0"/>
              <a:t>r</a:t>
            </a:r>
            <a:r>
              <a:rPr lang="en-US" dirty="0"/>
              <a:t> or further from existing centers</a:t>
            </a:r>
          </a:p>
          <a:p>
            <a:r>
              <a:rPr lang="en-US" dirty="0"/>
              <a:t>So…all we really need to do is pick sites that are far away from our existing centers</a:t>
            </a:r>
          </a:p>
        </p:txBody>
      </p:sp>
    </p:spTree>
    <p:extLst>
      <p:ext uri="{BB962C8B-B14F-4D97-AF65-F5344CB8AC3E}">
        <p14:creationId xmlns:p14="http://schemas.microsoft.com/office/powerpoint/2010/main" val="115360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greedy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Assume </a:t>
                </a:r>
                <a:r>
                  <a:rPr lang="en-US" b="1" i="1" dirty="0"/>
                  <a:t>k</a:t>
                </a:r>
                <a:r>
                  <a:rPr lang="en-US" dirty="0"/>
                  <a:t> &lt; |</a:t>
                </a:r>
                <a:r>
                  <a:rPr lang="en-US" b="1" i="1" dirty="0"/>
                  <a:t>S</a:t>
                </a:r>
                <a:r>
                  <a:rPr lang="en-US" dirty="0"/>
                  <a:t>|, otherwise pick all sites</a:t>
                </a:r>
              </a:p>
              <a:p>
                <a:r>
                  <a:rPr lang="en-US" dirty="0"/>
                  <a:t>Select any site </a:t>
                </a:r>
                <a:r>
                  <a:rPr lang="en-US" b="1" i="1" dirty="0"/>
                  <a:t>s</a:t>
                </a:r>
                <a:r>
                  <a:rPr lang="en-US" dirty="0"/>
                  <a:t> to start with and let </a:t>
                </a:r>
                <a:r>
                  <a:rPr lang="en-US" b="1" i="1" dirty="0"/>
                  <a:t>C</a:t>
                </a:r>
                <a:r>
                  <a:rPr lang="en-US" dirty="0"/>
                  <a:t> = {</a:t>
                </a:r>
                <a:r>
                  <a:rPr lang="en-US" b="1" i="1" dirty="0"/>
                  <a:t>s</a:t>
                </a:r>
                <a:r>
                  <a:rPr lang="en-US" dirty="0"/>
                  <a:t>}</a:t>
                </a:r>
              </a:p>
              <a:p>
                <a:r>
                  <a:rPr lang="en-US" dirty="0"/>
                  <a:t>While |</a:t>
                </a:r>
                <a:r>
                  <a:rPr lang="en-US" b="1" i="1" dirty="0"/>
                  <a:t>C</a:t>
                </a:r>
                <a:r>
                  <a:rPr lang="en-US" dirty="0"/>
                  <a:t>| &lt; </a:t>
                </a:r>
                <a:r>
                  <a:rPr lang="en-US" b="1" i="1" dirty="0"/>
                  <a:t>k</a:t>
                </a:r>
              </a:p>
              <a:p>
                <a:pPr lvl="1"/>
                <a:r>
                  <a:rPr lang="en-US" dirty="0"/>
                  <a:t>Find a site </a:t>
                </a:r>
                <a:r>
                  <a:rPr lang="en-US" b="1" i="1" dirty="0"/>
                  <a:t>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S</a:t>
                </a:r>
                <a:r>
                  <a:rPr lang="en-US" dirty="0"/>
                  <a:t> that is as far away as possible from every element in </a:t>
                </a:r>
                <a:r>
                  <a:rPr lang="en-US" b="1" i="1" dirty="0"/>
                  <a:t>C</a:t>
                </a:r>
              </a:p>
              <a:p>
                <a:pPr lvl="1"/>
                <a:r>
                  <a:rPr lang="en-US" dirty="0"/>
                  <a:t>Add </a:t>
                </a:r>
                <a:r>
                  <a:rPr lang="en-US" b="1" i="1" dirty="0"/>
                  <a:t>s</a:t>
                </a:r>
                <a:r>
                  <a:rPr lang="en-US" dirty="0"/>
                  <a:t> to </a:t>
                </a:r>
                <a:r>
                  <a:rPr lang="en-US" b="1" i="1" dirty="0"/>
                  <a:t>C</a:t>
                </a:r>
              </a:p>
              <a:p>
                <a:r>
                  <a:rPr lang="en-US" dirty="0"/>
                  <a:t>Return </a:t>
                </a:r>
                <a:r>
                  <a:rPr lang="en-US" b="1" i="1" dirty="0"/>
                  <a:t>C</a:t>
                </a:r>
                <a:r>
                  <a:rPr lang="en-US" dirty="0"/>
                  <a:t> as the selected set of centers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380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approximation bound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Claim:</a:t>
            </a:r>
          </a:p>
          <a:p>
            <a:pPr lvl="1"/>
            <a:r>
              <a:rPr lang="en-US" dirty="0"/>
              <a:t>Our new greedy algorithm returns a set </a:t>
            </a:r>
            <a:r>
              <a:rPr lang="en-US" b="1" i="1" dirty="0"/>
              <a:t>C</a:t>
            </a:r>
            <a:r>
              <a:rPr lang="en-US" dirty="0"/>
              <a:t> of </a:t>
            </a:r>
            <a:r>
              <a:rPr lang="en-US" b="1" i="1" dirty="0"/>
              <a:t>k</a:t>
            </a:r>
            <a:r>
              <a:rPr lang="en-US" dirty="0"/>
              <a:t> points such that </a:t>
            </a:r>
            <a:r>
              <a:rPr lang="en-US" b="1" i="1" dirty="0"/>
              <a:t>r</a:t>
            </a:r>
            <a:r>
              <a:rPr lang="en-US" dirty="0"/>
              <a:t>(</a:t>
            </a:r>
            <a:r>
              <a:rPr lang="en-US" b="1" i="1" dirty="0"/>
              <a:t>C</a:t>
            </a:r>
            <a:r>
              <a:rPr lang="en-US" dirty="0"/>
              <a:t>) ≤ 2</a:t>
            </a:r>
            <a:r>
              <a:rPr lang="en-US" b="1" i="1" dirty="0"/>
              <a:t>r</a:t>
            </a:r>
            <a:r>
              <a:rPr lang="en-US" dirty="0"/>
              <a:t>(</a:t>
            </a:r>
            <a:r>
              <a:rPr lang="en-US" b="1" i="1" dirty="0"/>
              <a:t>C</a:t>
            </a:r>
            <a:r>
              <a:rPr lang="en-US" dirty="0"/>
              <a:t>*) where </a:t>
            </a:r>
            <a:r>
              <a:rPr lang="en-US" b="1" i="1" dirty="0"/>
              <a:t>C</a:t>
            </a:r>
            <a:r>
              <a:rPr lang="en-US" dirty="0"/>
              <a:t>* is an optimal set of </a:t>
            </a:r>
            <a:r>
              <a:rPr lang="en-US" b="1" i="1" dirty="0"/>
              <a:t>k</a:t>
            </a:r>
            <a:r>
              <a:rPr lang="en-US" dirty="0"/>
              <a:t> points.</a:t>
            </a:r>
          </a:p>
          <a:p>
            <a:r>
              <a:rPr lang="en-US" b="1" dirty="0"/>
              <a:t>Proof by contradiction:</a:t>
            </a:r>
          </a:p>
          <a:p>
            <a:pPr lvl="1"/>
            <a:r>
              <a:rPr lang="en-US" dirty="0"/>
              <a:t>Assume we got a set </a:t>
            </a:r>
            <a:r>
              <a:rPr lang="en-US" b="1" i="1" dirty="0"/>
              <a:t>C</a:t>
            </a:r>
            <a:r>
              <a:rPr lang="en-US" dirty="0"/>
              <a:t> with </a:t>
            </a:r>
            <a:r>
              <a:rPr lang="en-US" b="1" i="1" dirty="0"/>
              <a:t>k</a:t>
            </a:r>
            <a:r>
              <a:rPr lang="en-US" dirty="0"/>
              <a:t> centers such that </a:t>
            </a:r>
            <a:r>
              <a:rPr lang="en-US" b="1" i="1" dirty="0"/>
              <a:t>r</a:t>
            </a:r>
            <a:r>
              <a:rPr lang="en-US" dirty="0"/>
              <a:t>(</a:t>
            </a:r>
            <a:r>
              <a:rPr lang="en-US" b="1" i="1" dirty="0"/>
              <a:t>C</a:t>
            </a:r>
            <a:r>
              <a:rPr lang="en-US" dirty="0"/>
              <a:t>) &gt; 2</a:t>
            </a:r>
            <a:r>
              <a:rPr lang="en-US" b="1" i="1" dirty="0"/>
              <a:t>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 is some site </a:t>
            </a:r>
            <a:r>
              <a:rPr lang="en-US" b="1" i="1" dirty="0"/>
              <a:t>s</a:t>
            </a:r>
            <a:r>
              <a:rPr lang="en-US" dirty="0"/>
              <a:t> that is more than 2</a:t>
            </a:r>
            <a:r>
              <a:rPr lang="en-US" b="1" i="1" dirty="0"/>
              <a:t>r</a:t>
            </a:r>
            <a:r>
              <a:rPr lang="en-US" dirty="0"/>
              <a:t> from every center in </a:t>
            </a:r>
            <a:r>
              <a:rPr lang="en-US" b="1" i="1" dirty="0"/>
              <a:t>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At some point in the algorithm, we have only selected centers </a:t>
            </a:r>
            <a:r>
              <a:rPr lang="en-US" b="1" i="1" dirty="0"/>
              <a:t>C</a:t>
            </a:r>
            <a:r>
              <a:rPr lang="en-US" i="1" dirty="0"/>
              <a:t>'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are just about to add center </a:t>
            </a:r>
            <a:r>
              <a:rPr lang="en-US" b="1" i="1" dirty="0"/>
              <a:t>c</a:t>
            </a:r>
            <a:r>
              <a:rPr lang="en-US" i="1" dirty="0"/>
              <a:t>'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3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claim that </a:t>
            </a:r>
            <a:r>
              <a:rPr lang="en-US" b="1" i="1" dirty="0"/>
              <a:t>c</a:t>
            </a:r>
            <a:r>
              <a:rPr lang="en-US" i="1" dirty="0"/>
              <a:t>'</a:t>
            </a:r>
            <a:r>
              <a:rPr lang="en-US" dirty="0"/>
              <a:t> is at least 2</a:t>
            </a:r>
            <a:r>
              <a:rPr lang="en-US" b="1" i="1" dirty="0"/>
              <a:t>r</a:t>
            </a:r>
            <a:r>
              <a:rPr lang="en-US" dirty="0"/>
              <a:t> away from all sites in </a:t>
            </a:r>
            <a:r>
              <a:rPr lang="en-US" b="1" i="1" dirty="0"/>
              <a:t>C</a:t>
            </a:r>
            <a:r>
              <a:rPr lang="en-US" i="1" dirty="0"/>
              <a:t>'</a:t>
            </a:r>
            <a:r>
              <a:rPr lang="en-US" dirty="0"/>
              <a:t> because of  this  inequality:</a:t>
            </a:r>
          </a:p>
          <a:p>
            <a:pPr lvl="1"/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c</a:t>
            </a:r>
            <a:r>
              <a:rPr lang="en-US" i="1" dirty="0"/>
              <a:t>'</a:t>
            </a:r>
            <a:r>
              <a:rPr lang="en-US" dirty="0"/>
              <a:t>, </a:t>
            </a:r>
            <a:r>
              <a:rPr lang="en-US" b="1" i="1" dirty="0"/>
              <a:t>C</a:t>
            </a:r>
            <a:r>
              <a:rPr lang="en-US" i="1" dirty="0"/>
              <a:t>'</a:t>
            </a:r>
            <a:r>
              <a:rPr lang="en-US" dirty="0"/>
              <a:t>) ≥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/>
              <a:t>C</a:t>
            </a:r>
            <a:r>
              <a:rPr lang="en-US" i="1" dirty="0"/>
              <a:t>'</a:t>
            </a:r>
            <a:r>
              <a:rPr lang="en-US" dirty="0"/>
              <a:t>) ≥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/>
              <a:t>C</a:t>
            </a:r>
            <a:r>
              <a:rPr lang="en-US" dirty="0"/>
              <a:t>) &gt; 2</a:t>
            </a:r>
            <a:r>
              <a:rPr lang="en-US" b="1" i="1" dirty="0"/>
              <a:t>r</a:t>
            </a:r>
          </a:p>
          <a:p>
            <a:r>
              <a:rPr lang="en-US" dirty="0"/>
              <a:t>So our greedy algorithm follows the first </a:t>
            </a:r>
            <a:r>
              <a:rPr lang="en-US" b="1" i="1" dirty="0"/>
              <a:t>k</a:t>
            </a:r>
            <a:r>
              <a:rPr lang="en-US" dirty="0"/>
              <a:t> iterations of the algorithm that knew </a:t>
            </a:r>
            <a:r>
              <a:rPr lang="en-US" b="1" i="1" dirty="0"/>
              <a:t>r</a:t>
            </a:r>
            <a:r>
              <a:rPr lang="en-US" dirty="0"/>
              <a:t> since it always picks a center more than 2</a:t>
            </a:r>
            <a:r>
              <a:rPr lang="en-US" b="1" i="1" dirty="0"/>
              <a:t>r</a:t>
            </a:r>
            <a:r>
              <a:rPr lang="en-US" dirty="0"/>
              <a:t> from previously selected centers.</a:t>
            </a:r>
          </a:p>
          <a:p>
            <a:r>
              <a:rPr lang="en-US" dirty="0"/>
              <a:t>But we proved that  algorithm would only pick more than </a:t>
            </a:r>
            <a:r>
              <a:rPr lang="en-US" b="1" i="1" dirty="0"/>
              <a:t>k</a:t>
            </a:r>
            <a:r>
              <a:rPr lang="en-US" dirty="0"/>
              <a:t> centers if the optimal </a:t>
            </a:r>
            <a:r>
              <a:rPr lang="en-US" b="1" i="1" dirty="0"/>
              <a:t>k</a:t>
            </a:r>
            <a:r>
              <a:rPr lang="en-US" dirty="0"/>
              <a:t> centers did not have a covering radius of </a:t>
            </a:r>
            <a:r>
              <a:rPr lang="en-US" b="1" i="1" dirty="0"/>
              <a:t>r</a:t>
            </a:r>
            <a:r>
              <a:rPr lang="en-US" dirty="0"/>
              <a:t>.</a:t>
            </a:r>
          </a:p>
          <a:p>
            <a:r>
              <a:rPr lang="en-US" dirty="0"/>
              <a:t>By the same contradiction, no site </a:t>
            </a:r>
            <a:r>
              <a:rPr lang="en-US" b="1" i="1" dirty="0"/>
              <a:t>s</a:t>
            </a:r>
            <a:r>
              <a:rPr lang="en-US" dirty="0"/>
              <a:t> can be further than 2</a:t>
            </a:r>
            <a:r>
              <a:rPr lang="en-US" b="1" i="1" dirty="0"/>
              <a:t>r</a:t>
            </a:r>
            <a:r>
              <a:rPr lang="en-US" dirty="0"/>
              <a:t> from a center, so </a:t>
            </a:r>
            <a:r>
              <a:rPr lang="en-US" b="1" i="1" dirty="0"/>
              <a:t>r</a:t>
            </a:r>
            <a:r>
              <a:rPr lang="en-US" dirty="0"/>
              <a:t>(</a:t>
            </a:r>
            <a:r>
              <a:rPr lang="en-US" b="1" i="1" dirty="0"/>
              <a:t>C</a:t>
            </a:r>
            <a:r>
              <a:rPr lang="en-US" dirty="0"/>
              <a:t>) ≤ 2</a:t>
            </a:r>
            <a:r>
              <a:rPr lang="en-US" b="1" i="1" dirty="0"/>
              <a:t>r</a:t>
            </a:r>
            <a:r>
              <a:rPr lang="en-US" dirty="0"/>
              <a:t>.</a:t>
            </a:r>
          </a:p>
          <a:p>
            <a:pPr marL="118872" indent="0">
              <a:buNone/>
            </a:pPr>
            <a:r>
              <a:rPr lang="en-US" dirty="0"/>
              <a:t>∎</a:t>
            </a:r>
          </a:p>
        </p:txBody>
      </p:sp>
    </p:spTree>
    <p:extLst>
      <p:ext uri="{BB962C8B-B14F-4D97-AF65-F5344CB8AC3E}">
        <p14:creationId xmlns:p14="http://schemas.microsoft.com/office/powerpoint/2010/main" val="417249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62057-E31E-481D-8CED-2087E46C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Sentence Summary of Set Cover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5A1DC-BF29-4F20-AEE8-3A0D1180B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07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cover (optimization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Given:</a:t>
            </a:r>
          </a:p>
          <a:p>
            <a:pPr lvl="1"/>
            <a:r>
              <a:rPr lang="en-US" dirty="0"/>
              <a:t>Set </a:t>
            </a:r>
            <a:r>
              <a:rPr lang="en-US" b="1" i="1" dirty="0"/>
              <a:t>U</a:t>
            </a:r>
            <a:r>
              <a:rPr lang="en-US" dirty="0"/>
              <a:t> of </a:t>
            </a:r>
            <a:r>
              <a:rPr lang="en-US" b="1" i="1" dirty="0"/>
              <a:t>n</a:t>
            </a:r>
            <a:r>
              <a:rPr lang="en-US" dirty="0"/>
              <a:t> elements</a:t>
            </a:r>
          </a:p>
          <a:p>
            <a:pPr lvl="1"/>
            <a:r>
              <a:rPr lang="en-US" dirty="0"/>
              <a:t>Collection of sets </a:t>
            </a:r>
            <a:r>
              <a:rPr lang="en-US" b="1" i="1" dirty="0"/>
              <a:t>S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S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b="1" i="1" dirty="0"/>
              <a:t>S</a:t>
            </a:r>
            <a:r>
              <a:rPr lang="en-US" b="1" i="1" baseline="-25000" dirty="0"/>
              <a:t>m</a:t>
            </a:r>
            <a:r>
              <a:rPr lang="en-US" dirty="0"/>
              <a:t> of subsets of </a:t>
            </a:r>
            <a:r>
              <a:rPr lang="en-US" b="1" i="1" dirty="0"/>
              <a:t>U</a:t>
            </a:r>
          </a:p>
          <a:p>
            <a:pPr lvl="1"/>
            <a:r>
              <a:rPr lang="en-US" dirty="0"/>
              <a:t>Each subset </a:t>
            </a:r>
            <a:r>
              <a:rPr lang="en-US" b="1" i="1" dirty="0"/>
              <a:t>S</a:t>
            </a:r>
            <a:r>
              <a:rPr lang="en-US" b="1" i="1" baseline="-25000" dirty="0"/>
              <a:t>i</a:t>
            </a:r>
            <a:r>
              <a:rPr lang="en-US" dirty="0"/>
              <a:t> has a weight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 ≥ 0</a:t>
            </a:r>
          </a:p>
          <a:p>
            <a:r>
              <a:rPr lang="en-US" dirty="0"/>
              <a:t>Find the subsets with smallest total weight whose union is equal to all of </a:t>
            </a:r>
            <a:r>
              <a:rPr lang="en-US" b="1" i="1" dirty="0"/>
              <a:t>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42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the most bang for our buck</a:t>
            </a:r>
          </a:p>
          <a:p>
            <a:r>
              <a:rPr lang="en-US" dirty="0"/>
              <a:t>We want small weight sets with a lot of elements</a:t>
            </a:r>
          </a:p>
          <a:p>
            <a:pPr lvl="1"/>
            <a:r>
              <a:rPr lang="en-US" dirty="0"/>
              <a:t>In other words, low cost per element</a:t>
            </a:r>
          </a:p>
          <a:p>
            <a:r>
              <a:rPr lang="en-US" dirty="0"/>
              <a:t>So, we look at the value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/|</a:t>
            </a:r>
            <a:r>
              <a:rPr lang="en-US" b="1" i="1" dirty="0"/>
              <a:t>S</a:t>
            </a:r>
            <a:r>
              <a:rPr lang="en-US" b="1" i="1" baseline="-25000" dirty="0"/>
              <a:t>i</a:t>
            </a:r>
            <a:r>
              <a:rPr lang="en-US" dirty="0"/>
              <a:t>| for each set, and pick the lowest such value set</a:t>
            </a:r>
          </a:p>
          <a:p>
            <a:r>
              <a:rPr lang="en-US" dirty="0"/>
              <a:t>We keep doing that, but we  only "count" the elements in each set that still aren't covered</a:t>
            </a:r>
          </a:p>
        </p:txBody>
      </p:sp>
    </p:spTree>
    <p:extLst>
      <p:ext uri="{BB962C8B-B14F-4D97-AF65-F5344CB8AC3E}">
        <p14:creationId xmlns:p14="http://schemas.microsoft.com/office/powerpoint/2010/main" val="339170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set cover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Start with </a:t>
                </a:r>
                <a:r>
                  <a:rPr lang="en-US" b="1" i="1" dirty="0"/>
                  <a:t>R</a:t>
                </a:r>
                <a:r>
                  <a:rPr lang="en-US" dirty="0"/>
                  <a:t> = </a:t>
                </a:r>
                <a:r>
                  <a:rPr lang="en-US" b="1" i="1" dirty="0"/>
                  <a:t>U</a:t>
                </a:r>
                <a:r>
                  <a:rPr lang="en-US" dirty="0"/>
                  <a:t> and no sets selected</a:t>
                </a:r>
              </a:p>
              <a:p>
                <a:r>
                  <a:rPr lang="en-US" dirty="0"/>
                  <a:t>While </a:t>
                </a:r>
                <a:r>
                  <a:rPr lang="en-US" b="1" i="1" dirty="0"/>
                  <a:t>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Select set 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with minimum </a:t>
                </a:r>
                <a:r>
                  <a:rPr lang="en-US" b="1" i="1" dirty="0" err="1"/>
                  <a:t>w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/|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R</a:t>
                </a:r>
                <a:r>
                  <a:rPr lang="en-US" dirty="0"/>
                  <a:t>|</a:t>
                </a:r>
              </a:p>
              <a:p>
                <a:pPr lvl="1"/>
                <a:r>
                  <a:rPr lang="en-US" dirty="0"/>
                  <a:t>Delete set 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from </a:t>
                </a:r>
                <a:r>
                  <a:rPr lang="en-US" b="1" i="1" dirty="0"/>
                  <a:t>R</a:t>
                </a:r>
              </a:p>
              <a:p>
                <a:r>
                  <a:rPr lang="en-US" dirty="0"/>
                  <a:t>Return the selected sets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82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cover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5212704" y="270357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660504" y="270357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203373" y="3733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651173" y="3733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04928" y="476166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52728" y="476166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95597" y="5791884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43397" y="5791884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746173" y="2209800"/>
            <a:ext cx="1240193" cy="4495800"/>
          </a:xfrm>
          <a:prstGeom prst="ellipse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93774" y="3407804"/>
            <a:ext cx="2971799" cy="956792"/>
          </a:xfrm>
          <a:prstGeom prst="ellipse">
            <a:avLst/>
          </a:prstGeom>
          <a:solidFill>
            <a:schemeClr val="accent5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93774" y="4499370"/>
            <a:ext cx="2971798" cy="1977631"/>
          </a:xfrm>
          <a:prstGeom prst="ellipse">
            <a:avLst/>
          </a:prstGeom>
          <a:solidFill>
            <a:schemeClr val="accent3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22130" y="2453721"/>
            <a:ext cx="681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</a:t>
            </a:r>
            <a:endParaRPr lang="en-US" sz="3200" baseline="-25000" dirty="0"/>
          </a:p>
        </p:txBody>
      </p:sp>
      <p:sp>
        <p:nvSpPr>
          <p:cNvPr id="28" name="Oval 27"/>
          <p:cNvSpPr/>
          <p:nvPr/>
        </p:nvSpPr>
        <p:spPr>
          <a:xfrm>
            <a:off x="6191639" y="2158485"/>
            <a:ext cx="1240193" cy="4495800"/>
          </a:xfrm>
          <a:prstGeom prst="ellipse">
            <a:avLst/>
          </a:prstGeom>
          <a:solidFill>
            <a:schemeClr val="accent3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410518" y="2576817"/>
            <a:ext cx="802432" cy="562907"/>
          </a:xfrm>
          <a:prstGeom prst="ellipse">
            <a:avLst/>
          </a:prstGeom>
          <a:solidFill>
            <a:schemeClr val="accent6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946781" y="2572387"/>
            <a:ext cx="802432" cy="562907"/>
          </a:xfrm>
          <a:prstGeom prst="ellipse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037050" y="3542228"/>
            <a:ext cx="681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</a:t>
            </a:r>
            <a:endParaRPr lang="en-US" sz="32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3962401" y="5195797"/>
            <a:ext cx="681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</a:t>
            </a:r>
            <a:endParaRPr lang="en-US" sz="32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7144141" y="2522051"/>
            <a:ext cx="681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</a:t>
            </a:r>
            <a:endParaRPr lang="en-US" sz="3200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4749680" y="1690662"/>
            <a:ext cx="1223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 + </a:t>
            </a:r>
            <a:r>
              <a:rPr lang="el-GR" sz="3200" dirty="0"/>
              <a:t>ε</a:t>
            </a:r>
            <a:endParaRPr lang="en-US" sz="32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6199902" y="1689066"/>
            <a:ext cx="1223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 + </a:t>
            </a:r>
            <a:r>
              <a:rPr lang="el-GR" sz="3200" dirty="0"/>
              <a:t>ε</a:t>
            </a:r>
            <a:endParaRPr lang="en-US" sz="32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7951143" y="2245283"/>
            <a:ext cx="2694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Algorithm finds a total weight of 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951143" y="4281630"/>
            <a:ext cx="2694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Optimal is a total weight of 2 + 2</a:t>
            </a:r>
            <a:r>
              <a:rPr lang="el-GR" sz="3200" dirty="0"/>
              <a:t>ε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847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How good (or bad) is our set cover approximation in the worst case?</a:t>
                </a:r>
              </a:p>
              <a:p>
                <a:r>
                  <a:rPr lang="en-US" dirty="0"/>
                  <a:t>Let's think about the cost per item incurred by each set we add:</a:t>
                </a:r>
              </a:p>
              <a:p>
                <a:pPr lvl="1"/>
                <a:r>
                  <a:rPr lang="en-US" b="1" i="1" dirty="0" err="1"/>
                  <a:t>c</a:t>
                </a:r>
                <a:r>
                  <a:rPr lang="en-US" b="1" i="1" baseline="-25000" dirty="0" err="1"/>
                  <a:t>s</a:t>
                </a:r>
                <a:r>
                  <a:rPr lang="en-US" dirty="0"/>
                  <a:t> = </a:t>
                </a:r>
                <a:r>
                  <a:rPr lang="en-US" b="1" i="1" dirty="0" err="1"/>
                  <a:t>w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/|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R</a:t>
                </a:r>
                <a:r>
                  <a:rPr lang="en-US" dirty="0"/>
                  <a:t>| for all </a:t>
                </a:r>
                <a:r>
                  <a:rPr lang="en-US" b="1" i="1" dirty="0"/>
                  <a:t>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R</a:t>
                </a:r>
              </a:p>
              <a:p>
                <a:pPr lvl="1"/>
                <a:r>
                  <a:rPr lang="en-US" dirty="0"/>
                  <a:t>Imagine we assign that cost in the algorithm when we cover those elements</a:t>
                </a:r>
              </a:p>
              <a:p>
                <a:r>
                  <a:rPr lang="en-US" dirty="0"/>
                  <a:t>Clearly, these </a:t>
                </a:r>
                <a:r>
                  <a:rPr lang="en-US" b="1" i="1" dirty="0" err="1"/>
                  <a:t>c</a:t>
                </a:r>
                <a:r>
                  <a:rPr lang="en-US" b="1" i="1" baseline="-25000" dirty="0" err="1"/>
                  <a:t>s</a:t>
                </a:r>
                <a:r>
                  <a:rPr lang="en-US" dirty="0"/>
                  <a:t> values end up being the total weight of our solution </a:t>
                </a:r>
                <a:r>
                  <a:rPr lang="en-US" b="1" i="1" dirty="0"/>
                  <a:t>C</a:t>
                </a:r>
                <a:r>
                  <a:rPr lang="en-US" dirty="0"/>
                  <a:t>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42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Unfortunately: math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To bound our analysis, we will use the idea  of the harmonic function: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den>
                          </m:f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This function grows…slowly but infinitely</a:t>
                </a:r>
              </a:p>
              <a:p>
                <a:r>
                  <a:rPr lang="en-US" dirty="0"/>
                  <a:t>You might recall that </a:t>
                </a:r>
                <a:r>
                  <a:rPr lang="en-US" b="1" i="1" dirty="0"/>
                  <a:t>H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dirty="0"/>
                  <a:t>(log </a:t>
                </a:r>
                <a:r>
                  <a:rPr lang="en-US" b="1" i="1" dirty="0"/>
                  <a:t>n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04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 on each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/>
                  <a:t>Claim:</a:t>
                </a:r>
              </a:p>
              <a:p>
                <a:pPr lvl="1"/>
                <a:r>
                  <a:rPr lang="en-US" dirty="0"/>
                  <a:t>For every set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k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is at most </a:t>
                </a:r>
                <a:r>
                  <a:rPr lang="en-US" b="1" i="1" dirty="0"/>
                  <a:t>H</a:t>
                </a:r>
                <a:r>
                  <a:rPr lang="en-US" dirty="0"/>
                  <a:t>(|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k</a:t>
                </a:r>
                <a:r>
                  <a:rPr lang="en-US" dirty="0"/>
                  <a:t>|)</a:t>
                </a:r>
                <a:r>
                  <a:rPr lang="en-US" b="1" i="1" dirty="0" err="1"/>
                  <a:t>w</a:t>
                </a:r>
                <a:r>
                  <a:rPr lang="en-US" b="1" i="1" baseline="-25000" dirty="0" err="1"/>
                  <a:t>k</a:t>
                </a:r>
                <a:endParaRPr lang="en-US" b="1" i="1" baseline="-25000" dirty="0"/>
              </a:p>
              <a:p>
                <a:r>
                  <a:rPr lang="en-US" b="1" dirty="0"/>
                  <a:t>Proof:</a:t>
                </a:r>
              </a:p>
              <a:p>
                <a:pPr lvl="1"/>
                <a:r>
                  <a:rPr lang="en-US" dirty="0"/>
                  <a:t>For notation, assume |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k</a:t>
                </a:r>
                <a:r>
                  <a:rPr lang="en-US" dirty="0"/>
                  <a:t>| = </a:t>
                </a:r>
                <a:r>
                  <a:rPr lang="en-US" b="1" i="1" dirty="0"/>
                  <a:t>d</a:t>
                </a:r>
                <a:r>
                  <a:rPr lang="en-US" dirty="0"/>
                  <a:t>, and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k</a:t>
                </a:r>
                <a:r>
                  <a:rPr lang="en-US" dirty="0"/>
                  <a:t> = the first </a:t>
                </a:r>
                <a:r>
                  <a:rPr lang="en-US" b="1" i="1" dirty="0"/>
                  <a:t>d</a:t>
                </a:r>
                <a:r>
                  <a:rPr lang="en-US" dirty="0"/>
                  <a:t> elements of </a:t>
                </a:r>
                <a:r>
                  <a:rPr lang="en-US" b="1" i="1" dirty="0"/>
                  <a:t>U</a:t>
                </a:r>
              </a:p>
              <a:p>
                <a:pPr lvl="1"/>
                <a:r>
                  <a:rPr lang="en-US" dirty="0"/>
                  <a:t>In other words,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k</a:t>
                </a:r>
                <a:r>
                  <a:rPr lang="en-US" dirty="0"/>
                  <a:t> = {</a:t>
                </a:r>
                <a:r>
                  <a:rPr lang="en-US" b="1" i="1" dirty="0"/>
                  <a:t>s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b="1" i="1" dirty="0"/>
                  <a:t>s</a:t>
                </a:r>
                <a:r>
                  <a:rPr lang="en-US" baseline="-25000" dirty="0"/>
                  <a:t>2</a:t>
                </a:r>
                <a:r>
                  <a:rPr lang="en-US" dirty="0"/>
                  <a:t>, …,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d</a:t>
                </a:r>
                <a:r>
                  <a:rPr lang="en-US" dirty="0"/>
                  <a:t>}</a:t>
                </a:r>
              </a:p>
              <a:p>
                <a:pPr lvl="1"/>
                <a:r>
                  <a:rPr lang="en-US" dirty="0"/>
                  <a:t>Even better, let's assume the elements are labeled in the order that they are assigned a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07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Consider the iteration when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j</a:t>
                </a:r>
                <a:r>
                  <a:rPr lang="en-US" dirty="0"/>
                  <a:t> is covered by our algorithm, for some </a:t>
                </a:r>
                <a:r>
                  <a:rPr lang="en-US" b="1" i="1" dirty="0"/>
                  <a:t>j</a:t>
                </a:r>
                <a:r>
                  <a:rPr lang="en-US" dirty="0"/>
                  <a:t> ≤ </a:t>
                </a:r>
                <a:r>
                  <a:rPr lang="en-US" b="1" i="1" dirty="0"/>
                  <a:t>d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Before this iteration,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j</a:t>
                </a:r>
                <a:r>
                  <a:rPr lang="en-US" dirty="0"/>
                  <a:t>, 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j</a:t>
                </a:r>
                <a:r>
                  <a:rPr lang="en-US" baseline="-25000" dirty="0"/>
                  <a:t>+1</a:t>
                </a:r>
                <a:r>
                  <a:rPr lang="en-US" dirty="0"/>
                  <a:t>,…,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R</a:t>
                </a:r>
              </a:p>
              <a:p>
                <a:r>
                  <a:rPr lang="en-US" dirty="0"/>
                  <a:t>This implies that |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k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R</a:t>
                </a:r>
                <a:r>
                  <a:rPr lang="en-US" dirty="0"/>
                  <a:t>| is at least </a:t>
                </a:r>
                <a:r>
                  <a:rPr lang="en-US" b="1" i="1" dirty="0"/>
                  <a:t>d</a:t>
                </a:r>
                <a:r>
                  <a:rPr lang="en-US" dirty="0"/>
                  <a:t> – </a:t>
                </a:r>
                <a:r>
                  <a:rPr lang="en-US" b="1" i="1" dirty="0"/>
                  <a:t>j</a:t>
                </a:r>
                <a:r>
                  <a:rPr lang="en-US" dirty="0"/>
                  <a:t> + 1, making the  average cost of set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k</a:t>
                </a:r>
                <a:r>
                  <a:rPr lang="en-US" dirty="0"/>
                  <a:t> at most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On this particular iteration, the greedy algorithm selects a set 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of minimum average cost</a:t>
                </a:r>
              </a:p>
              <a:p>
                <a:pPr lvl="1"/>
                <a:r>
                  <a:rPr lang="en-US" dirty="0"/>
                  <a:t>Thus, 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has an average cost no more than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k</a:t>
                </a:r>
                <a:endParaRPr lang="en-US" b="1" i="1" baseline="-25000" dirty="0"/>
              </a:p>
              <a:p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372" r="-2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561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 continued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average cost of 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is what will get assigned to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j</a:t>
                </a:r>
                <a:r>
                  <a:rPr lang="en-US" dirty="0"/>
                  <a:t>, so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Summing up all the costs for every element </a:t>
                </a:r>
                <a:r>
                  <a:rPr lang="en-US" b="1" i="1" dirty="0"/>
                  <a:t>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S</a:t>
                </a:r>
                <a:r>
                  <a:rPr lang="en-US" b="1" i="1" baseline="-25000" dirty="0"/>
                  <a:t>k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:r>
                  <a:rPr lang="en-US" dirty="0"/>
                  <a:t>∎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659" b="-3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188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approximation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Let </a:t>
                </a:r>
                <a:r>
                  <a:rPr lang="en-US" b="1" i="1" dirty="0"/>
                  <a:t>d</a:t>
                </a:r>
                <a:r>
                  <a:rPr lang="en-US" dirty="0"/>
                  <a:t>* be the size of the largest set</a:t>
                </a:r>
              </a:p>
              <a:p>
                <a:r>
                  <a:rPr lang="en-US" b="1" dirty="0"/>
                  <a:t>Claim:</a:t>
                </a:r>
              </a:p>
              <a:p>
                <a:pPr lvl="1"/>
                <a:r>
                  <a:rPr lang="en-US" dirty="0"/>
                  <a:t>Set cover </a:t>
                </a:r>
                <a:r>
                  <a:rPr lang="en-US" b="1" i="1" dirty="0"/>
                  <a:t>C</a:t>
                </a:r>
                <a:r>
                  <a:rPr lang="en-US" dirty="0"/>
                  <a:t> found by our greedy algorithm has weight at most </a:t>
                </a:r>
                <a:r>
                  <a:rPr lang="en-US" b="1" i="1" dirty="0"/>
                  <a:t>H</a:t>
                </a:r>
                <a:r>
                  <a:rPr lang="en-US" dirty="0"/>
                  <a:t>(</a:t>
                </a:r>
                <a:r>
                  <a:rPr lang="en-US" b="1" i="1" dirty="0"/>
                  <a:t>d</a:t>
                </a:r>
                <a:r>
                  <a:rPr lang="en-US" dirty="0"/>
                  <a:t>*) times the optimal weight </a:t>
                </a:r>
                <a:r>
                  <a:rPr lang="en-US" b="1" i="1" dirty="0"/>
                  <a:t>w</a:t>
                </a:r>
                <a:r>
                  <a:rPr lang="en-US" dirty="0"/>
                  <a:t>*</a:t>
                </a:r>
              </a:p>
              <a:p>
                <a:r>
                  <a:rPr lang="en-US" b="1" dirty="0"/>
                  <a:t>Proof:</a:t>
                </a:r>
              </a:p>
              <a:p>
                <a:pPr lvl="1"/>
                <a:r>
                  <a:rPr lang="en-US" dirty="0"/>
                  <a:t>The optimal set cover </a:t>
                </a:r>
                <a:r>
                  <a:rPr lang="en-US" b="1" i="1" dirty="0"/>
                  <a:t>C</a:t>
                </a:r>
                <a:r>
                  <a:rPr lang="en-US" dirty="0"/>
                  <a:t>* has weight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By our previous proof: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5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Approximation bound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Since </a:t>
                </a:r>
                <a:r>
                  <a:rPr lang="en-US" b="1" i="1" dirty="0"/>
                  <a:t>C</a:t>
                </a:r>
                <a:r>
                  <a:rPr lang="en-US" dirty="0"/>
                  <a:t>* is a set cover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Putting it all, insanely,  together: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∈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:r>
                  <a:rPr lang="en-US" dirty="0"/>
                  <a:t>∎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6"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36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approximation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of that madness means that our approximation algorithm to set cover might return a set cover costing O(log </a:t>
            </a:r>
            <a:r>
              <a:rPr lang="en-US" b="1" i="1" dirty="0"/>
              <a:t>d</a:t>
            </a:r>
            <a:r>
              <a:rPr lang="en-US" dirty="0"/>
              <a:t>*) times the true optimal</a:t>
            </a:r>
          </a:p>
          <a:p>
            <a:r>
              <a:rPr lang="en-US" dirty="0"/>
              <a:t>Worse, </a:t>
            </a:r>
            <a:r>
              <a:rPr lang="en-US" b="1" i="1" dirty="0"/>
              <a:t>d</a:t>
            </a:r>
            <a:r>
              <a:rPr lang="en-US" dirty="0"/>
              <a:t>* could be some constant fraction of </a:t>
            </a:r>
            <a:r>
              <a:rPr lang="en-US" b="1" i="1" dirty="0"/>
              <a:t>n</a:t>
            </a:r>
            <a:r>
              <a:rPr lang="en-US" dirty="0"/>
              <a:t>, making the approximation an O(log </a:t>
            </a:r>
            <a:r>
              <a:rPr lang="en-US" b="1" i="1" dirty="0"/>
              <a:t>n</a:t>
            </a:r>
            <a:r>
              <a:rPr lang="en-US" dirty="0"/>
              <a:t>) times worse than optimal</a:t>
            </a:r>
          </a:p>
          <a:p>
            <a:r>
              <a:rPr lang="en-US" dirty="0"/>
              <a:t>This approximation is worse than </a:t>
            </a:r>
            <a:r>
              <a:rPr lang="en-US" b="1" dirty="0"/>
              <a:t>any</a:t>
            </a:r>
            <a:r>
              <a:rPr lang="en-US" dirty="0"/>
              <a:t> constant approximation, since our approximation actually will degrade as </a:t>
            </a:r>
            <a:r>
              <a:rPr lang="en-US" b="1" i="1" dirty="0"/>
              <a:t>n</a:t>
            </a:r>
            <a:r>
              <a:rPr lang="en-US" dirty="0"/>
              <a:t> gets larger</a:t>
            </a:r>
          </a:p>
          <a:p>
            <a:r>
              <a:rPr lang="en-US" dirty="0"/>
              <a:t>To top it off, there's even a proof that this is the best you can approximate set cover, unless </a:t>
            </a:r>
            <a:r>
              <a:rPr lang="en-US" b="1" dirty="0"/>
              <a:t>P</a:t>
            </a:r>
            <a:r>
              <a:rPr lang="en-US" dirty="0"/>
              <a:t> = </a:t>
            </a:r>
            <a:r>
              <a:rPr lang="en-US" b="1" dirty="0"/>
              <a:t>NP</a:t>
            </a:r>
          </a:p>
        </p:txBody>
      </p:sp>
    </p:spTree>
    <p:extLst>
      <p:ext uri="{BB962C8B-B14F-4D97-AF65-F5344CB8AC3E}">
        <p14:creationId xmlns:p14="http://schemas.microsoft.com/office/powerpoint/2010/main" val="254521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Approximating knapsack</a:t>
            </a:r>
          </a:p>
          <a:p>
            <a:r>
              <a:rPr lang="en-US" dirty="0"/>
              <a:t>Read section 11.8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Assignment 7</a:t>
            </a:r>
          </a:p>
          <a:p>
            <a:pPr lvl="1"/>
            <a:r>
              <a:rPr lang="en-US" dirty="0"/>
              <a:t>Due the last day of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4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sociologist named </a:t>
            </a:r>
            <a:r>
              <a:rPr lang="en-US" dirty="0" err="1"/>
              <a:t>McSnurd</a:t>
            </a:r>
            <a:r>
              <a:rPr lang="en-US" dirty="0"/>
              <a:t> gave a talk about a community that has clubs with the following attributes:</a:t>
            </a:r>
          </a:p>
          <a:p>
            <a:pPr lvl="1"/>
            <a:r>
              <a:rPr lang="en-US" dirty="0"/>
              <a:t>A person can belong to more than one club</a:t>
            </a:r>
          </a:p>
          <a:p>
            <a:pPr lvl="1"/>
            <a:r>
              <a:rPr lang="en-US" dirty="0"/>
              <a:t>Each club is named after a person</a:t>
            </a:r>
          </a:p>
          <a:p>
            <a:pPr lvl="1"/>
            <a:r>
              <a:rPr lang="en-US" dirty="0"/>
              <a:t>No two different clubs are named after the same person</a:t>
            </a:r>
          </a:p>
          <a:p>
            <a:pPr lvl="1"/>
            <a:r>
              <a:rPr lang="en-US" dirty="0"/>
              <a:t>Every person has a club named after him or her</a:t>
            </a:r>
          </a:p>
          <a:p>
            <a:pPr lvl="1"/>
            <a:r>
              <a:rPr lang="en-US" dirty="0"/>
              <a:t>A person may or may not belong to the club named after them</a:t>
            </a:r>
          </a:p>
          <a:p>
            <a:pPr lvl="2"/>
            <a:r>
              <a:rPr lang="en-US" dirty="0"/>
              <a:t>If they do, that person is called </a:t>
            </a:r>
            <a:r>
              <a:rPr lang="en-US" b="1" dirty="0"/>
              <a:t>sociable</a:t>
            </a:r>
          </a:p>
          <a:p>
            <a:pPr lvl="2"/>
            <a:r>
              <a:rPr lang="en-US" dirty="0"/>
              <a:t>If they don't, that person is called </a:t>
            </a:r>
            <a:r>
              <a:rPr lang="en-US" b="1" dirty="0"/>
              <a:t>unsociable</a:t>
            </a:r>
          </a:p>
          <a:p>
            <a:pPr lvl="1"/>
            <a:r>
              <a:rPr lang="en-US" dirty="0"/>
              <a:t>Perhaps surprisingly, there is a club whose entire membership is made up of all of the unsociable people</a:t>
            </a:r>
          </a:p>
          <a:p>
            <a:r>
              <a:rPr lang="en-US" dirty="0"/>
              <a:t>Do you believe </a:t>
            </a:r>
            <a:r>
              <a:rPr lang="en-US" dirty="0" err="1"/>
              <a:t>McSnurd's</a:t>
            </a:r>
            <a:r>
              <a:rPr lang="en-US" dirty="0"/>
              <a:t> description?</a:t>
            </a:r>
          </a:p>
        </p:txBody>
      </p:sp>
    </p:spTree>
    <p:extLst>
      <p:ext uri="{BB962C8B-B14F-4D97-AF65-F5344CB8AC3E}">
        <p14:creationId xmlns:p14="http://schemas.microsoft.com/office/powerpoint/2010/main" val="249633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Revenge of the logical warmup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8992"/>
            <a:ext cx="10972800" cy="50828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Another sociologist named </a:t>
            </a:r>
            <a:r>
              <a:rPr lang="en-US" dirty="0" err="1"/>
              <a:t>McSnuff</a:t>
            </a:r>
            <a:r>
              <a:rPr lang="en-US" dirty="0"/>
              <a:t> described a similar community:</a:t>
            </a:r>
          </a:p>
          <a:p>
            <a:pPr lvl="1"/>
            <a:r>
              <a:rPr lang="en-US" dirty="0"/>
              <a:t>As before, there is the same number of clubs as people, and each club is named after exactly one person</a:t>
            </a:r>
          </a:p>
          <a:p>
            <a:pPr lvl="1"/>
            <a:r>
              <a:rPr lang="en-US" dirty="0"/>
              <a:t>However, a person can be a member of a club openly or secretly</a:t>
            </a:r>
          </a:p>
          <a:p>
            <a:pPr lvl="2"/>
            <a:r>
              <a:rPr lang="en-US" dirty="0"/>
              <a:t>If a person is not openly a member of the club named after them, they are </a:t>
            </a:r>
            <a:r>
              <a:rPr lang="en-US" b="1" dirty="0"/>
              <a:t>suspicious</a:t>
            </a:r>
          </a:p>
          <a:p>
            <a:pPr lvl="2"/>
            <a:r>
              <a:rPr lang="en-US" dirty="0"/>
              <a:t>If a person is secretly a member of the club named after them, they are a </a:t>
            </a:r>
            <a:r>
              <a:rPr lang="en-US" b="1" dirty="0"/>
              <a:t>spy</a:t>
            </a:r>
          </a:p>
          <a:p>
            <a:pPr lvl="1"/>
            <a:r>
              <a:rPr lang="en-US" dirty="0"/>
              <a:t>Perhaps surprisingly, there is a club whose entire membership is made up of all the suspicious people</a:t>
            </a:r>
          </a:p>
          <a:p>
            <a:r>
              <a:rPr lang="en-US" dirty="0"/>
              <a:t>Do you believe </a:t>
            </a:r>
            <a:r>
              <a:rPr lang="en-US" dirty="0" err="1"/>
              <a:t>McSnuff's</a:t>
            </a:r>
            <a:r>
              <a:rPr lang="en-US" dirty="0"/>
              <a:t> description?</a:t>
            </a:r>
          </a:p>
          <a:p>
            <a:r>
              <a:rPr lang="en-US" dirty="0"/>
              <a:t>Do you know whether or not there is at least one spy in the community?</a:t>
            </a:r>
          </a:p>
        </p:txBody>
      </p:sp>
    </p:spTree>
    <p:extLst>
      <p:ext uri="{BB962C8B-B14F-4D97-AF65-F5344CB8AC3E}">
        <p14:creationId xmlns:p14="http://schemas.microsoft.com/office/powerpoint/2010/main" val="127525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74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You have </a:t>
                </a:r>
                <a:r>
                  <a:rPr lang="en-US" b="1" i="1" dirty="0"/>
                  <a:t>m</a:t>
                </a:r>
                <a:r>
                  <a:rPr lang="en-US" dirty="0"/>
                  <a:t> machines </a:t>
                </a:r>
                <a:r>
                  <a:rPr lang="en-US" b="1" i="1" dirty="0"/>
                  <a:t>M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b="1" i="1" dirty="0"/>
                  <a:t>M</a:t>
                </a:r>
                <a:r>
                  <a:rPr lang="en-US" baseline="-25000" dirty="0"/>
                  <a:t>2</a:t>
                </a:r>
                <a:r>
                  <a:rPr lang="en-US" dirty="0"/>
                  <a:t>,…,</a:t>
                </a:r>
                <a:r>
                  <a:rPr lang="en-US" b="1" i="1" dirty="0"/>
                  <a:t>M</a:t>
                </a:r>
                <a:r>
                  <a:rPr lang="en-US" b="1" i="1" baseline="-25000" dirty="0"/>
                  <a:t>m</a:t>
                </a:r>
              </a:p>
              <a:p>
                <a:r>
                  <a:rPr lang="en-US" dirty="0"/>
                  <a:t>You have </a:t>
                </a:r>
                <a:r>
                  <a:rPr lang="en-US" b="1" i="1" dirty="0"/>
                  <a:t>n</a:t>
                </a:r>
                <a:r>
                  <a:rPr lang="en-US" dirty="0"/>
                  <a:t> jobs</a:t>
                </a:r>
              </a:p>
              <a:p>
                <a:r>
                  <a:rPr lang="en-US" dirty="0"/>
                  <a:t>Each job </a:t>
                </a:r>
                <a:r>
                  <a:rPr lang="en-US" b="1" i="1" dirty="0"/>
                  <a:t>j</a:t>
                </a:r>
                <a:r>
                  <a:rPr lang="en-US" dirty="0"/>
                  <a:t> has a processing time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j</a:t>
                </a:r>
                <a:endParaRPr lang="en-US" b="1" i="1" baseline="-25000" dirty="0"/>
              </a:p>
              <a:p>
                <a:r>
                  <a:rPr lang="en-US" dirty="0"/>
                  <a:t>We can assign jobs </a:t>
                </a:r>
                <a:r>
                  <a:rPr lang="en-US" b="1" i="1" dirty="0"/>
                  <a:t>A</a:t>
                </a:r>
                <a:r>
                  <a:rPr lang="en-US" dirty="0"/>
                  <a:t>(</a:t>
                </a:r>
                <a:r>
                  <a:rPr lang="en-US" b="1" i="1" dirty="0" err="1"/>
                  <a:t>i</a:t>
                </a:r>
                <a:r>
                  <a:rPr lang="en-US" dirty="0"/>
                  <a:t>) to machine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endParaRPr lang="en-US" b="1" i="1" baseline="-25000" dirty="0"/>
              </a:p>
              <a:p>
                <a:r>
                  <a:rPr lang="en-US" dirty="0"/>
                  <a:t>The total time that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needs to work is: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We want to minimize the </a:t>
                </a:r>
                <a:r>
                  <a:rPr lang="en-US" b="1" dirty="0" err="1"/>
                  <a:t>makespan</a:t>
                </a:r>
                <a:r>
                  <a:rPr lang="en-US" dirty="0"/>
                  <a:t>, which is just the longest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i</a:t>
                </a:r>
                <a:endParaRPr lang="en-US" b="1" i="1" baseline="-25000" dirty="0"/>
              </a:p>
              <a:p>
                <a:r>
                  <a:rPr lang="en-US" dirty="0"/>
                  <a:t>In other words, we want the last machine running to stop running as early as possible</a:t>
                </a:r>
              </a:p>
              <a:p>
                <a:r>
                  <a:rPr lang="en-US" dirty="0"/>
                  <a:t>Unfortunately, doing so in </a:t>
                </a:r>
                <a:r>
                  <a:rPr lang="en-US" b="1" dirty="0"/>
                  <a:t>NP-hard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 r="-278" b="-3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768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a simple greedy algorithm for assigning jobs:</a:t>
            </a:r>
          </a:p>
          <a:p>
            <a:pPr lvl="1"/>
            <a:r>
              <a:rPr lang="en-US" dirty="0"/>
              <a:t>For each job </a:t>
            </a:r>
            <a:r>
              <a:rPr lang="en-US" b="1" i="1" dirty="0"/>
              <a:t>j</a:t>
            </a:r>
            <a:r>
              <a:rPr lang="en-US" dirty="0"/>
              <a:t>, assign it to the machine that has the shortest completion time so far</a:t>
            </a:r>
          </a:p>
        </p:txBody>
      </p:sp>
    </p:spTree>
    <p:extLst>
      <p:ext uri="{BB962C8B-B14F-4D97-AF65-F5344CB8AC3E}">
        <p14:creationId xmlns:p14="http://schemas.microsoft.com/office/powerpoint/2010/main" val="380724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5047</TotalTime>
  <Words>2422</Words>
  <Application>Microsoft Office PowerPoint</Application>
  <PresentationFormat>Widescreen</PresentationFormat>
  <Paragraphs>237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7</vt:lpstr>
      <vt:lpstr>Logical warmup</vt:lpstr>
      <vt:lpstr>Revenge of the logical warmup</vt:lpstr>
      <vt:lpstr>Load Balancing</vt:lpstr>
      <vt:lpstr>Load balancing</vt:lpstr>
      <vt:lpstr>Greedy algorithm</vt:lpstr>
      <vt:lpstr>Greedy algorithm gets a makespan T ≤ 2T*</vt:lpstr>
      <vt:lpstr>Proof continued</vt:lpstr>
      <vt:lpstr>Improved approximation algorithm</vt:lpstr>
      <vt:lpstr>Sorted greedy algorithm gets a makespan T ≤ 3/2T*  </vt:lpstr>
      <vt:lpstr>Proof continued</vt:lpstr>
      <vt:lpstr>Center Selection</vt:lpstr>
      <vt:lpstr>Bad greedy algorithm</vt:lpstr>
      <vt:lpstr>Insight for better greedy algorithm</vt:lpstr>
      <vt:lpstr>If more than k centers are returned, the best covering radius &gt; r</vt:lpstr>
      <vt:lpstr>Proof continued</vt:lpstr>
      <vt:lpstr>Without knowing r</vt:lpstr>
      <vt:lpstr>Updated greedy algorithm</vt:lpstr>
      <vt:lpstr>Proof of approximation bound</vt:lpstr>
      <vt:lpstr>Proof continued</vt:lpstr>
      <vt:lpstr>Three Sentence Summary of Set Cover </vt:lpstr>
      <vt:lpstr>Set cover (optimization version)</vt:lpstr>
      <vt:lpstr>Algorithm design</vt:lpstr>
      <vt:lpstr>Greedy set cover algorithm</vt:lpstr>
      <vt:lpstr>Set cover example</vt:lpstr>
      <vt:lpstr>Analysis</vt:lpstr>
      <vt:lpstr>Unfortunately: math</vt:lpstr>
      <vt:lpstr>Bound on each set</vt:lpstr>
      <vt:lpstr>Proof continued</vt:lpstr>
      <vt:lpstr>Proof  continued</vt:lpstr>
      <vt:lpstr>Final approximation bound</vt:lpstr>
      <vt:lpstr>Approximation bound continued</vt:lpstr>
      <vt:lpstr>Log approximation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698</cp:revision>
  <dcterms:created xsi:type="dcterms:W3CDTF">2009-08-24T20:26:10Z</dcterms:created>
  <dcterms:modified xsi:type="dcterms:W3CDTF">2024-04-10T14:08:42Z</dcterms:modified>
</cp:coreProperties>
</file>